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8" r:id="rId1"/>
  </p:sldMasterIdLst>
  <p:notesMasterIdLst>
    <p:notesMasterId r:id="rId12"/>
  </p:notesMasterIdLst>
  <p:sldIdLst>
    <p:sldId id="256" r:id="rId2"/>
    <p:sldId id="283" r:id="rId3"/>
    <p:sldId id="278" r:id="rId4"/>
    <p:sldId id="259" r:id="rId5"/>
    <p:sldId id="260" r:id="rId6"/>
    <p:sldId id="280" r:id="rId7"/>
    <p:sldId id="279" r:id="rId8"/>
    <p:sldId id="261" r:id="rId9"/>
    <p:sldId id="257" r:id="rId10"/>
    <p:sldId id="282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7112"/>
    <p:restoredTop sz="94694"/>
  </p:normalViewPr>
  <p:slideViewPr>
    <p:cSldViewPr snapToGrid="0" snapToObjects="1">
      <p:cViewPr varScale="1">
        <p:scale>
          <a:sx n="51" d="100"/>
          <a:sy n="51" d="100"/>
        </p:scale>
        <p:origin x="216" y="1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AC6318-EC5D-764B-BCEE-2B7FBA56B42E}" type="datetimeFigureOut">
              <a:rPr lang="en-US" smtClean="0"/>
              <a:t>7/25/19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F2A98E-F439-E945-8F46-52FCAC7311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3019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 here about the different phases</a:t>
            </a:r>
            <a:r>
              <a:rPr lang="en-US" baseline="0" dirty="0"/>
              <a:t> and consequences of vegetative vs reproductive</a:t>
            </a:r>
          </a:p>
          <a:p>
            <a:endParaRPr lang="en-US" baseline="0" dirty="0"/>
          </a:p>
          <a:p>
            <a:r>
              <a:rPr lang="en-US" baseline="0" dirty="0"/>
              <a:t>16-38 days leafless and recovery time </a:t>
            </a:r>
            <a:r>
              <a:rPr lang="mr-IN" baseline="0" dirty="0"/>
              <a:t>–</a:t>
            </a:r>
            <a:r>
              <a:rPr lang="en-US" baseline="0" dirty="0"/>
              <a:t> scale that up and if freezing events are becoming more prevalent, could have major implications for </a:t>
            </a:r>
            <a:r>
              <a:rPr lang="en-US" baseline="0"/>
              <a:t>carbon storage. </a:t>
            </a: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AD3C34-53C5-814C-8C00-6E96C5DE8ED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1971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xmlns="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7/25/19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40319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5FAB0-6F9E-B046-A768-62FF3F151070}" type="datetimeFigureOut">
              <a:rPr lang="en-US" smtClean="0"/>
              <a:t>7/25/19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4FB67-600A-214F-AD6C-FE625BF41B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942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6BCD34-793B-C344-92E0-530822B4FF84}" type="datetimeFigureOut">
              <a:rPr lang="en-US" smtClean="0"/>
              <a:t>7/25/19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7FE91-C441-7546-9D46-D7A1909EFD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4795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6BCD34-793B-C344-92E0-530822B4FF84}" type="datetimeFigureOut">
              <a:rPr lang="en-US" smtClean="0"/>
              <a:t>7/25/19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7FE91-C441-7546-9D46-D7A1909EFD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8719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7/25/19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xmlns="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606896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7" r:id="rId1"/>
    <p:sldLayoutId id="2147483739" r:id="rId2"/>
    <p:sldLayoutId id="2147483740" r:id="rId3"/>
    <p:sldLayoutId id="2147483741" r:id="rId4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0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18.png"/><Relationship Id="rId8" Type="http://schemas.openxmlformats.org/officeDocument/2006/relationships/image" Target="../media/image19.jpeg"/><Relationship Id="rId9" Type="http://schemas.openxmlformats.org/officeDocument/2006/relationships/image" Target="../media/image20.png"/><Relationship Id="rId10" Type="http://schemas.openxmlformats.org/officeDocument/2006/relationships/image" Target="../media/image21.jpe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.gi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4" Type="http://schemas.openxmlformats.org/officeDocument/2006/relationships/image" Target="../media/image8.JPG"/><Relationship Id="rId5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28C4E519-F559-4CB5-A89E-6185483B4F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383" b="17221"/>
          <a:stretch/>
        </p:blipFill>
        <p:spPr>
          <a:xfrm>
            <a:off x="-32" y="10"/>
            <a:ext cx="12192031" cy="4915066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0B4FB531-34DA-4777-9BD5-5B885DC3819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15076"/>
            <a:ext cx="12188952" cy="1942924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09A879FF-760F-F445-AF83-65B52DF54407}"/>
              </a:ext>
            </a:extLst>
          </p:cNvPr>
          <p:cNvSpPr txBox="1"/>
          <p:nvPr/>
        </p:nvSpPr>
        <p:spPr>
          <a:xfrm>
            <a:off x="10350086" y="98855"/>
            <a:ext cx="1840373" cy="2347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/>
          <a:p>
            <a:pPr algn="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1400" spc="-5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Photo Cred: </a:t>
            </a:r>
            <a:r>
              <a:rPr lang="en-US" sz="1400" spc="-5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Suz</a:t>
            </a:r>
            <a:r>
              <a:rPr lang="en-US" sz="1400" spc="-5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1400" spc="-5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Mrozak</a:t>
            </a:r>
            <a:endParaRPr lang="en-US" sz="1400" spc="-5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842016BE-E9C3-1141-B85F-A5EEB9C8D1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748" y="5166359"/>
            <a:ext cx="7354073" cy="128016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2800" dirty="0">
                <a:solidFill>
                  <a:srgbClr val="FFFFFF"/>
                </a:solidFill>
              </a:rPr>
              <a:t>Understanding budburst and leafout in a warming world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xmlns="" id="{D5B557D3-D7B4-404B-84A1-9BD182BE5B0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16200000">
            <a:off x="7532813" y="5760720"/>
            <a:ext cx="118872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82457158-55C2-8845-A3FA-2949D80F16B0}"/>
              </a:ext>
            </a:extLst>
          </p:cNvPr>
          <p:cNvSpPr txBox="1"/>
          <p:nvPr/>
        </p:nvSpPr>
        <p:spPr>
          <a:xfrm>
            <a:off x="8259526" y="5477198"/>
            <a:ext cx="25032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Examining microclimatic effects</a:t>
            </a:r>
          </a:p>
        </p:txBody>
      </p:sp>
    </p:spTree>
    <p:extLst>
      <p:ext uri="{BB962C8B-B14F-4D97-AF65-F5344CB8AC3E}">
        <p14:creationId xmlns:p14="http://schemas.microsoft.com/office/powerpoint/2010/main" val="4283426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424" y="3215931"/>
            <a:ext cx="4170178" cy="733951"/>
          </a:xfrm>
          <a:prstGeom prst="rect">
            <a:avLst/>
          </a:prstGeom>
          <a:noFill/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648" b="23596"/>
          <a:stretch/>
        </p:blipFill>
        <p:spPr>
          <a:xfrm>
            <a:off x="29156" y="108415"/>
            <a:ext cx="2861521" cy="93493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3360" y="348907"/>
            <a:ext cx="2868301" cy="97247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9441" y="9813"/>
            <a:ext cx="1823580" cy="1868057"/>
          </a:xfrm>
          <a:prstGeom prst="rect">
            <a:avLst/>
          </a:prstGeom>
        </p:spPr>
      </p:pic>
      <p:pic>
        <p:nvPicPr>
          <p:cNvPr id="2050" name="Picture 2" descr="mage result for university of british columbia logo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52" t="26452" r="8871" b="29462"/>
          <a:stretch/>
        </p:blipFill>
        <p:spPr bwMode="auto">
          <a:xfrm>
            <a:off x="2720044" y="108415"/>
            <a:ext cx="2497879" cy="975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859734" y="1004594"/>
            <a:ext cx="33143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u="sng" dirty="0" smtClean="0">
                <a:solidFill>
                  <a:schemeClr val="bg1"/>
                </a:solidFill>
              </a:rPr>
              <a:t>THE TEMPORAL ECOLOGY LAB</a:t>
            </a:r>
            <a:endParaRPr lang="en-US" sz="2000" u="sng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64790" y="1368941"/>
            <a:ext cx="290419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Lizzie </a:t>
            </a:r>
            <a:r>
              <a:rPr lang="en-US" dirty="0" err="1" smtClean="0">
                <a:solidFill>
                  <a:schemeClr val="bg1"/>
                </a:solidFill>
              </a:rPr>
              <a:t>Wolkovich</a:t>
            </a:r>
            <a:r>
              <a:rPr lang="en-US" dirty="0" smtClean="0">
                <a:solidFill>
                  <a:schemeClr val="bg1"/>
                </a:solidFill>
              </a:rPr>
              <a:t>, PhD</a:t>
            </a:r>
          </a:p>
          <a:p>
            <a:r>
              <a:rPr lang="en-US" dirty="0">
                <a:solidFill>
                  <a:schemeClr val="bg1"/>
                </a:solidFill>
              </a:rPr>
              <a:t>Dan </a:t>
            </a:r>
            <a:r>
              <a:rPr lang="en-US" dirty="0" err="1" smtClean="0">
                <a:solidFill>
                  <a:schemeClr val="bg1"/>
                </a:solidFill>
              </a:rPr>
              <a:t>Buonaiuto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Ignacio Morales-</a:t>
            </a:r>
            <a:r>
              <a:rPr lang="en-US" dirty="0" err="1">
                <a:solidFill>
                  <a:schemeClr val="bg1"/>
                </a:solidFill>
              </a:rPr>
              <a:t>Castilla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smtClean="0">
                <a:solidFill>
                  <a:schemeClr val="bg1"/>
                </a:solidFill>
              </a:rPr>
              <a:t>PhD</a:t>
            </a:r>
          </a:p>
          <a:p>
            <a:r>
              <a:rPr lang="en-US" dirty="0">
                <a:solidFill>
                  <a:schemeClr val="bg1"/>
                </a:solidFill>
              </a:rPr>
              <a:t>Aileen </a:t>
            </a:r>
            <a:r>
              <a:rPr lang="en-US" dirty="0" err="1">
                <a:solidFill>
                  <a:schemeClr val="bg1"/>
                </a:solidFill>
              </a:rPr>
              <a:t>Ettinger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smtClean="0">
                <a:solidFill>
                  <a:schemeClr val="bg1"/>
                </a:solidFill>
              </a:rPr>
              <a:t>PhD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Deirdre </a:t>
            </a:r>
            <a:r>
              <a:rPr lang="en-US" dirty="0" err="1" smtClean="0">
                <a:solidFill>
                  <a:schemeClr val="bg1"/>
                </a:solidFill>
              </a:rPr>
              <a:t>Loughnan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Darwin </a:t>
            </a:r>
            <a:r>
              <a:rPr lang="en-US" dirty="0" err="1" smtClean="0">
                <a:solidFill>
                  <a:schemeClr val="bg1"/>
                </a:solidFill>
              </a:rPr>
              <a:t>Sodhi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875049" y="1404704"/>
            <a:ext cx="43169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u="sng" smtClean="0">
                <a:solidFill>
                  <a:schemeClr val="bg1"/>
                </a:solidFill>
              </a:rPr>
              <a:t>ARNOLD ARBORETUM - TREE SPOTTERS</a:t>
            </a:r>
            <a:endParaRPr lang="en-US" sz="2000" u="sng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008454" y="1768239"/>
            <a:ext cx="230056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Suz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Mrozak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Danny </a:t>
            </a:r>
            <a:r>
              <a:rPr lang="en-US" dirty="0" err="1" smtClean="0">
                <a:solidFill>
                  <a:schemeClr val="bg1"/>
                </a:solidFill>
              </a:rPr>
              <a:t>Schissler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Kate </a:t>
            </a:r>
            <a:r>
              <a:rPr lang="en-US" dirty="0" err="1" smtClean="0">
                <a:solidFill>
                  <a:schemeClr val="bg1"/>
                </a:solidFill>
              </a:rPr>
              <a:t>Stonefoot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Pam Thompson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Our Citizen Scientists!!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98337" y="3916496"/>
            <a:ext cx="22935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u="sng" smtClean="0">
                <a:solidFill>
                  <a:schemeClr val="bg1"/>
                </a:solidFill>
              </a:rPr>
              <a:t>THE HOLBROOK LAB</a:t>
            </a:r>
            <a:endParaRPr lang="en-US" sz="2000" u="sng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98337" y="4283219"/>
            <a:ext cx="2841932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Noel Michele Holbrook, PhD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Fulton Rockwell, PhD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Jess </a:t>
            </a:r>
            <a:r>
              <a:rPr lang="en-US" dirty="0" err="1" smtClean="0">
                <a:solidFill>
                  <a:schemeClr val="bg1"/>
                </a:solidFill>
              </a:rPr>
              <a:t>Gersony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Anju </a:t>
            </a:r>
            <a:r>
              <a:rPr lang="en-US" dirty="0" err="1" smtClean="0">
                <a:solidFill>
                  <a:schemeClr val="bg1"/>
                </a:solidFill>
              </a:rPr>
              <a:t>Manandhar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Meghan Blumstein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Morgan Furze, PhD</a:t>
            </a:r>
          </a:p>
          <a:p>
            <a:r>
              <a:rPr lang="en-US" dirty="0" err="1" smtClean="0">
                <a:solidFill>
                  <a:schemeClr val="bg1"/>
                </a:solidFill>
              </a:rPr>
              <a:t>Zhe</a:t>
            </a:r>
            <a:r>
              <a:rPr lang="en-US" dirty="0" smtClean="0">
                <a:solidFill>
                  <a:schemeClr val="bg1"/>
                </a:solidFill>
              </a:rPr>
              <a:t> He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774419" y="1949799"/>
            <a:ext cx="26368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u="sng" dirty="0" smtClean="0">
                <a:solidFill>
                  <a:schemeClr val="bg1"/>
                </a:solidFill>
              </a:rPr>
              <a:t>COMMITTEE MEMBERS</a:t>
            </a:r>
            <a:endParaRPr lang="en-US" sz="2000" u="sng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046993" y="2279242"/>
            <a:ext cx="20916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Paul Moorcroft, PhD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Neil Pederson, PhD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884826" y="3208992"/>
            <a:ext cx="42973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u="sng" smtClean="0">
                <a:solidFill>
                  <a:schemeClr val="bg1"/>
                </a:solidFill>
              </a:rPr>
              <a:t>COLLABORATORS AND SPECIAL THANKS</a:t>
            </a:r>
            <a:endParaRPr lang="en-US" sz="2000" u="sng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220921" y="3608337"/>
            <a:ext cx="3535712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Iñaki</a:t>
            </a:r>
            <a:r>
              <a:rPr lang="en-US" dirty="0" smtClean="0">
                <a:solidFill>
                  <a:schemeClr val="bg1"/>
                </a:solidFill>
              </a:rPr>
              <a:t> Garcia de </a:t>
            </a:r>
            <a:r>
              <a:rPr lang="en-US" dirty="0" err="1" smtClean="0">
                <a:solidFill>
                  <a:schemeClr val="bg1"/>
                </a:solidFill>
              </a:rPr>
              <a:t>Cortazar-Atauri</a:t>
            </a:r>
            <a:r>
              <a:rPr lang="en-US" dirty="0" smtClean="0">
                <a:solidFill>
                  <a:schemeClr val="bg1"/>
                </a:solidFill>
              </a:rPr>
              <a:t>, PhD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Ben Cook, PhD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Kea Woodruff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Faye Rosin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Alice Linder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Dan Flynn</a:t>
            </a:r>
          </a:p>
          <a:p>
            <a:r>
              <a:rPr lang="en-US" dirty="0" err="1" smtClean="0">
                <a:solidFill>
                  <a:schemeClr val="bg1"/>
                </a:solidFill>
              </a:rPr>
              <a:t>Alissandra</a:t>
            </a:r>
            <a:r>
              <a:rPr lang="en-US" dirty="0" smtClean="0">
                <a:solidFill>
                  <a:schemeClr val="bg1"/>
                </a:solidFill>
              </a:rPr>
              <a:t> Ayala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John O’Keefe, PhD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Audrey Barker </a:t>
            </a:r>
            <a:r>
              <a:rPr lang="en-US" dirty="0" err="1" smtClean="0">
                <a:solidFill>
                  <a:schemeClr val="bg1"/>
                </a:solidFill>
              </a:rPr>
              <a:t>Plotkin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052" name="Picture 4" descr="mage result for nasa giss logo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8678" y="4659718"/>
            <a:ext cx="3968983" cy="670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mage result for harvard forest logo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11" r="13165" b="10276"/>
          <a:stretch/>
        </p:blipFill>
        <p:spPr bwMode="auto">
          <a:xfrm>
            <a:off x="3569767" y="2288236"/>
            <a:ext cx="1386850" cy="1266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mage result for pep725 logo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7449" y="5442050"/>
            <a:ext cx="2310750" cy="697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mage result for inra logo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1803" y="3649418"/>
            <a:ext cx="1782735" cy="730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454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E844E128-FF69-4E9F-8327-6B504B3C5AE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" y="0"/>
            <a:ext cx="1219198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16835"/>
            <a:ext cx="5977937" cy="1666501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DEFINITIONS: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xmlns="" id="{055CEADF-09EA-423C-8C45-F94AF44D5AF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15896" y="2353592"/>
            <a:ext cx="530352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79" y="2546224"/>
            <a:ext cx="5977938" cy="3342747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1) Phenology: </a:t>
            </a:r>
            <a:r>
              <a:rPr lang="en-US" sz="2400" dirty="0">
                <a:solidFill>
                  <a:srgbClr val="FFFFFF"/>
                </a:solidFill>
              </a:rPr>
              <a:t>timing of life-history events</a:t>
            </a:r>
          </a:p>
          <a:p>
            <a:endParaRPr lang="en-US" sz="2400" dirty="0">
              <a:solidFill>
                <a:srgbClr val="FFFFFF"/>
              </a:solidFill>
            </a:endParaRPr>
          </a:p>
          <a:p>
            <a:r>
              <a:rPr lang="en-US" sz="2400" dirty="0">
                <a:solidFill>
                  <a:schemeClr val="accent1"/>
                </a:solidFill>
              </a:rPr>
              <a:t>2) False Springs: </a:t>
            </a:r>
            <a:r>
              <a:rPr lang="en-US" sz="2400" dirty="0">
                <a:solidFill>
                  <a:srgbClr val="FFFFFF"/>
                </a:solidFill>
              </a:rPr>
              <a:t>late spring freezing events 			        after budburst has occurred</a:t>
            </a:r>
          </a:p>
          <a:p>
            <a:r>
              <a:rPr lang="en-US" sz="2400" dirty="0">
                <a:solidFill>
                  <a:schemeClr val="accent1"/>
                </a:solidFill>
              </a:rPr>
              <a:t>3) Microclimates: </a:t>
            </a:r>
            <a:r>
              <a:rPr lang="en-US" sz="2400" dirty="0">
                <a:solidFill>
                  <a:srgbClr val="FFFFFF"/>
                </a:solidFill>
              </a:rPr>
              <a:t>climate of a very small area,      		          especially if it differs from 		          the larger, surrounding area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77" b="5477"/>
          <a:stretch/>
        </p:blipFill>
        <p:spPr>
          <a:xfrm rot="5400000">
            <a:off x="6472950" y="1138951"/>
            <a:ext cx="6858000" cy="4580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078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897463" y="779421"/>
            <a:ext cx="1491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Gu</a:t>
            </a:r>
            <a:r>
              <a:rPr lang="en-US" dirty="0">
                <a:solidFill>
                  <a:schemeClr val="bg1"/>
                </a:solidFill>
              </a:rPr>
              <a:t> et al, 2008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1071" y="2064560"/>
            <a:ext cx="6156161" cy="298716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70993" y="58409"/>
            <a:ext cx="96500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MASSIVE ECONOMIC AND ECOLOGICAL CONSEQUENCES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595303" y="5092632"/>
            <a:ext cx="15790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Knudson, 2012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0" y="684088"/>
            <a:ext cx="1219200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562" y="867677"/>
            <a:ext cx="4211901" cy="566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798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697216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002060"/>
                </a:solidFill>
              </a:rPr>
              <a:t>Frost tolerance 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4630" y="965735"/>
            <a:ext cx="7670053" cy="5478609"/>
          </a:xfrm>
          <a:solidFill>
            <a:schemeClr val="tx1"/>
          </a:solidFill>
        </p:spPr>
      </p:pic>
      <p:pic>
        <p:nvPicPr>
          <p:cNvPr id="7" name="Content Placeholder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407" b="57621"/>
          <a:stretch/>
        </p:blipFill>
        <p:spPr>
          <a:xfrm>
            <a:off x="6244738" y="171433"/>
            <a:ext cx="4705049" cy="423973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10" name="Arc 9"/>
          <p:cNvSpPr/>
          <p:nvPr/>
        </p:nvSpPr>
        <p:spPr>
          <a:xfrm rot="5594007" flipH="1">
            <a:off x="9909575" y="1203837"/>
            <a:ext cx="476127" cy="2112722"/>
          </a:xfrm>
          <a:prstGeom prst="arc">
            <a:avLst/>
          </a:prstGeom>
          <a:noFill/>
          <a:ln w="41275">
            <a:solidFill>
              <a:schemeClr val="accent4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229599" y="1228728"/>
            <a:ext cx="2428875" cy="1328738"/>
          </a:xfrm>
          <a:prstGeom prst="rect">
            <a:avLst/>
          </a:prstGeom>
          <a:noFill/>
          <a:ln w="222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E72717CC-01D6-9947-BAF1-B02A911E1FA4}"/>
              </a:ext>
            </a:extLst>
          </p:cNvPr>
          <p:cNvSpPr txBox="1"/>
          <p:nvPr/>
        </p:nvSpPr>
        <p:spPr>
          <a:xfrm>
            <a:off x="7409352" y="2685284"/>
            <a:ext cx="4529961" cy="52322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Duration of Vegetative Risk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0676" y="173557"/>
            <a:ext cx="610406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4"/>
                </a:solidFill>
              </a:rPr>
              <a:t>Phenology: </a:t>
            </a:r>
          </a:p>
          <a:p>
            <a:r>
              <a:rPr lang="en-US" sz="4000" dirty="0">
                <a:solidFill>
                  <a:schemeClr val="accent4"/>
                </a:solidFill>
              </a:rPr>
              <a:t>timing of life-history events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2C68CEF2-8887-AB45-BFB7-88603281ED21}"/>
              </a:ext>
            </a:extLst>
          </p:cNvPr>
          <p:cNvSpPr txBox="1"/>
          <p:nvPr/>
        </p:nvSpPr>
        <p:spPr>
          <a:xfrm>
            <a:off x="3472664" y="2457495"/>
            <a:ext cx="523727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rgbClr val="002060"/>
                </a:solidFill>
              </a:rPr>
              <a:t>Over-Winter Chilling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rgbClr val="C00000"/>
                </a:solidFill>
              </a:rPr>
              <a:t>Spring Warming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rgbClr val="FFC000"/>
                </a:solidFill>
              </a:rPr>
              <a:t>Daylength</a:t>
            </a:r>
          </a:p>
        </p:txBody>
      </p:sp>
      <p:sp>
        <p:nvSpPr>
          <p:cNvPr id="8" name="Rectangle 7"/>
          <p:cNvSpPr/>
          <p:nvPr/>
        </p:nvSpPr>
        <p:spPr>
          <a:xfrm>
            <a:off x="3192707" y="3090998"/>
            <a:ext cx="5036892" cy="67023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465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 animBg="1"/>
      <p:bldP spid="11" grpId="0" animBg="1"/>
      <p:bldP spid="3" grpId="0" animBg="1"/>
      <p:bldP spid="4" grpId="0"/>
      <p:bldP spid="5" grpId="0" build="allAtOnce"/>
      <p:bldP spid="8" grpId="0" animBg="1"/>
      <p:bldP spid="8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xmlns="" id="{3741B58E-3B65-4A01-A276-975AB2CF8A0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7AAC67C3-831B-4AB1-A259-DFB839CAFAF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648593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3928CFFD-1EF1-1E4A-8205-5FE6A38DE2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69" y="605896"/>
            <a:ext cx="3642309" cy="5646208"/>
          </a:xfrm>
        </p:spPr>
        <p:txBody>
          <a:bodyPr anchor="ctr">
            <a:normAutofit/>
          </a:bodyPr>
          <a:lstStyle/>
          <a:p>
            <a:r>
              <a:rPr lang="en-US" sz="4400" dirty="0">
                <a:solidFill>
                  <a:srgbClr val="FFFFFF"/>
                </a:solidFill>
              </a:rPr>
              <a:t>Growing Degree </a:t>
            </a:r>
            <a:r>
              <a:rPr lang="en-US" sz="4400" dirty="0" smtClean="0">
                <a:solidFill>
                  <a:srgbClr val="FFFFFF"/>
                </a:solidFill>
              </a:rPr>
              <a:t>Days (GDDs)</a:t>
            </a:r>
            <a:endParaRPr lang="en-US" sz="4400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453DB44-FFFA-3547-9C26-0CAC58B005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1958" y="605896"/>
            <a:ext cx="5923721" cy="5646208"/>
          </a:xfrm>
        </p:spPr>
        <p:txBody>
          <a:bodyPr anchor="ctr">
            <a:normAutofit/>
          </a:bodyPr>
          <a:lstStyle/>
          <a:p>
            <a:r>
              <a:rPr lang="en-US" sz="2400" dirty="0"/>
              <a:t>Definition: accumulation of spring warming temperatures</a:t>
            </a:r>
          </a:p>
          <a:p>
            <a:pPr lvl="2"/>
            <a:r>
              <a:rPr lang="en-US" sz="2400" dirty="0"/>
              <a:t>If temperature is greater than 0℃, then you add up the temperatures</a:t>
            </a:r>
          </a:p>
          <a:p>
            <a:pPr marL="384048" lvl="2" indent="0">
              <a:buNone/>
            </a:pPr>
            <a:endParaRPr lang="en-US" sz="2400" dirty="0"/>
          </a:p>
          <a:p>
            <a:pPr lvl="2"/>
            <a:r>
              <a:rPr lang="en-US" sz="2400" dirty="0"/>
              <a:t>Temp (℃) – 0 ℃ = X</a:t>
            </a:r>
          </a:p>
          <a:p>
            <a:pPr lvl="2"/>
            <a:r>
              <a:rPr lang="en-US" sz="2400" dirty="0"/>
              <a:t>E.g., Temperature is 5 ℃ for </a:t>
            </a:r>
            <a:r>
              <a:rPr lang="en-US" sz="2400" dirty="0">
                <a:solidFill>
                  <a:schemeClr val="accent1"/>
                </a:solidFill>
              </a:rPr>
              <a:t>Day 1</a:t>
            </a:r>
            <a:r>
              <a:rPr lang="en-US" sz="2400" dirty="0"/>
              <a:t>, 7 ℃ for </a:t>
            </a:r>
            <a:r>
              <a:rPr lang="en-US" sz="2400" dirty="0">
                <a:solidFill>
                  <a:schemeClr val="accent1"/>
                </a:solidFill>
              </a:rPr>
              <a:t>Day 2 </a:t>
            </a:r>
            <a:r>
              <a:rPr lang="en-US" sz="2400" dirty="0"/>
              <a:t>and -2 ℃ for </a:t>
            </a:r>
            <a:r>
              <a:rPr lang="en-US" sz="2400" dirty="0">
                <a:solidFill>
                  <a:schemeClr val="accent1"/>
                </a:solidFill>
              </a:rPr>
              <a:t>Day 3</a:t>
            </a:r>
          </a:p>
          <a:p>
            <a:pPr lvl="4"/>
            <a:r>
              <a:rPr lang="en-US" sz="2400" dirty="0">
                <a:solidFill>
                  <a:schemeClr val="accent1"/>
                </a:solidFill>
              </a:rPr>
              <a:t>Day 1</a:t>
            </a:r>
            <a:r>
              <a:rPr lang="en-US" sz="2400" dirty="0"/>
              <a:t>: 5 – 0 = 5</a:t>
            </a:r>
          </a:p>
          <a:p>
            <a:pPr lvl="4"/>
            <a:r>
              <a:rPr lang="en-US" sz="2400" dirty="0">
                <a:solidFill>
                  <a:schemeClr val="accent1"/>
                </a:solidFill>
              </a:rPr>
              <a:t>Day 2</a:t>
            </a:r>
            <a:r>
              <a:rPr lang="en-US" sz="2400" dirty="0"/>
              <a:t>: 7 – 0 = 7</a:t>
            </a:r>
          </a:p>
          <a:p>
            <a:pPr lvl="4"/>
            <a:r>
              <a:rPr lang="en-US" sz="2400" dirty="0">
                <a:solidFill>
                  <a:schemeClr val="accent1"/>
                </a:solidFill>
              </a:rPr>
              <a:t>Day 3</a:t>
            </a:r>
            <a:r>
              <a:rPr lang="en-US" sz="2400" dirty="0"/>
              <a:t>: -2 - 0 = 0 (doesn’t count)</a:t>
            </a:r>
          </a:p>
          <a:p>
            <a:pPr lvl="4"/>
            <a:r>
              <a:rPr lang="en-US" sz="2400" dirty="0"/>
              <a:t>So by Day 3, 12 GDDs (5+7) have been accumulated. </a:t>
            </a:r>
          </a:p>
        </p:txBody>
      </p:sp>
    </p:spTree>
    <p:extLst>
      <p:ext uri="{BB962C8B-B14F-4D97-AF65-F5344CB8AC3E}">
        <p14:creationId xmlns:p14="http://schemas.microsoft.com/office/powerpoint/2010/main" val="3698222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27">
            <a:extLst>
              <a:ext uri="{FF2B5EF4-FFF2-40B4-BE49-F238E27FC236}">
                <a16:creationId xmlns:a16="http://schemas.microsoft.com/office/drawing/2014/main" xmlns="" id="{39E3965E-AC41-4711-9D10-E25ABB132D8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xmlns="" id="{1F5DC8C3-BA5F-4EED-BB9A-A14272BD82A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xmlns="" id="{548B4202-DCD5-4F8C-B481-743A989A9DF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xmlns="" id="{5BB34AFE-B0B3-3541-830A-CC8716898E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7093" b="3"/>
          <a:stretch/>
        </p:blipFill>
        <p:spPr>
          <a:xfrm>
            <a:off x="9211078" y="0"/>
            <a:ext cx="2980924" cy="427785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E9F7FB82-AF93-EB4D-A001-E6D733A09C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213" b="4"/>
          <a:stretch/>
        </p:blipFill>
        <p:spPr>
          <a:xfrm rot="16200000">
            <a:off x="-648454" y="646508"/>
            <a:ext cx="4277852" cy="29809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7BFCB9FC-B540-E848-9382-58476E31A82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836" r="28631" b="2"/>
          <a:stretch/>
        </p:blipFill>
        <p:spPr>
          <a:xfrm>
            <a:off x="3093888" y="1"/>
            <a:ext cx="2980944" cy="4275905"/>
          </a:xfrm>
          <a:prstGeom prst="rect">
            <a:avLst/>
          </a:prstGeom>
        </p:spPr>
      </p:pic>
      <p:pic>
        <p:nvPicPr>
          <p:cNvPr id="10" name="Content Placeholder 6">
            <a:extLst>
              <a:ext uri="{FF2B5EF4-FFF2-40B4-BE49-F238E27FC236}">
                <a16:creationId xmlns:a16="http://schemas.microsoft.com/office/drawing/2014/main" xmlns="" id="{86377563-139B-F644-AE69-7BD21CE7F55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616" r="24098"/>
          <a:stretch/>
        </p:blipFill>
        <p:spPr>
          <a:xfrm>
            <a:off x="6145418" y="-14030"/>
            <a:ext cx="2980944" cy="4275905"/>
          </a:xfrm>
          <a:prstGeom prst="rect">
            <a:avLst/>
          </a:prstGeom>
        </p:spPr>
      </p:pic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xmlns="" id="{F7F57F6B-E621-4E40-A34D-2FE12902AA2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086" y="5645296"/>
            <a:ext cx="105156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xmlns="" id="{8EE702CF-91CE-4661-ACBF-3C8160D1B43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99C5E740-B44B-E34B-99AA-62A447925FA7}"/>
              </a:ext>
            </a:extLst>
          </p:cNvPr>
          <p:cNvSpPr txBox="1"/>
          <p:nvPr/>
        </p:nvSpPr>
        <p:spPr>
          <a:xfrm>
            <a:off x="801533" y="4398183"/>
            <a:ext cx="1377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Drought Risk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ED1946CA-1EED-3F4E-BFAD-148E261EF5DE}"/>
              </a:ext>
            </a:extLst>
          </p:cNvPr>
          <p:cNvSpPr txBox="1"/>
          <p:nvPr/>
        </p:nvSpPr>
        <p:spPr>
          <a:xfrm>
            <a:off x="3650867" y="4398183"/>
            <a:ext cx="1866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Spring Freeze Risk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97C41D03-15CB-B94B-83AA-AC06099A7838}"/>
              </a:ext>
            </a:extLst>
          </p:cNvPr>
          <p:cNvSpPr txBox="1"/>
          <p:nvPr/>
        </p:nvSpPr>
        <p:spPr>
          <a:xfrm>
            <a:off x="6951632" y="4398183"/>
            <a:ext cx="13685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Growth Rate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2407967E-4AA2-C64A-8BB7-59042ECF5F3A}"/>
              </a:ext>
            </a:extLst>
          </p:cNvPr>
          <p:cNvSpPr txBox="1"/>
          <p:nvPr/>
        </p:nvSpPr>
        <p:spPr>
          <a:xfrm>
            <a:off x="10006734" y="4398183"/>
            <a:ext cx="1389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Carbon Sinks</a:t>
            </a:r>
          </a:p>
        </p:txBody>
      </p:sp>
    </p:spTree>
    <p:extLst>
      <p:ext uri="{BB962C8B-B14F-4D97-AF65-F5344CB8AC3E}">
        <p14:creationId xmlns:p14="http://schemas.microsoft.com/office/powerpoint/2010/main" val="1344444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/>
      <p:bldP spid="1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xmlns="" id="{39E3965E-AC41-4711-9D10-E25ABB132D8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xmlns="" id="{1F5DC8C3-BA5F-4EED-BB9A-A14272BD82A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xmlns="" id="{B4D0E555-16F6-44D0-BF56-AF5FF5BDE9D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xmlns="" id="{8117041D-1A7B-4ECA-AB68-3CFDB6726B8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6220" y="0"/>
            <a:ext cx="4641314" cy="6858000"/>
          </a:xfrm>
          <a:prstGeom prst="rect">
            <a:avLst/>
          </a:prstGeom>
          <a:solidFill>
            <a:srgbClr val="2224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975A6909-43A4-1349-960D-5A0544C53E56}"/>
              </a:ext>
            </a:extLst>
          </p:cNvPr>
          <p:cNvSpPr txBox="1"/>
          <p:nvPr/>
        </p:nvSpPr>
        <p:spPr>
          <a:xfrm>
            <a:off x="435869" y="1320800"/>
            <a:ext cx="3659246" cy="218197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spc="-50" dirty="0" smtClean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What’s the best way to calculate GDDs?</a:t>
            </a:r>
            <a:endParaRPr lang="en-US" sz="4400" spc="-5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xmlns="" id="{ABCD2462-4C1E-401A-AC2D-F799A138B24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3852" y="3663649"/>
            <a:ext cx="3383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30B086B5-397F-2E4C-9A5E-B17A34759E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0"/>
            <a:ext cx="5139181" cy="6858000"/>
          </a:xfrm>
          <a:prstGeom prst="rect">
            <a:avLst/>
          </a:prstGeom>
        </p:spPr>
      </p:pic>
      <p:sp>
        <p:nvSpPr>
          <p:cNvPr id="13" name="5-Point Star 12">
            <a:extLst>
              <a:ext uri="{FF2B5EF4-FFF2-40B4-BE49-F238E27FC236}">
                <a16:creationId xmlns:a16="http://schemas.microsoft.com/office/drawing/2014/main" xmlns="" id="{5B1576ED-8473-A74D-8FC6-1925C07EB8CE}"/>
              </a:ext>
            </a:extLst>
          </p:cNvPr>
          <p:cNvSpPr/>
          <p:nvPr/>
        </p:nvSpPr>
        <p:spPr>
          <a:xfrm>
            <a:off x="8946293" y="1850960"/>
            <a:ext cx="197708" cy="172967"/>
          </a:xfrm>
          <a:prstGeom prst="star5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5-Point Star 30">
            <a:extLst>
              <a:ext uri="{FF2B5EF4-FFF2-40B4-BE49-F238E27FC236}">
                <a16:creationId xmlns:a16="http://schemas.microsoft.com/office/drawing/2014/main" xmlns="" id="{17FDE454-B1C6-4A49-B158-D650D7184273}"/>
              </a:ext>
            </a:extLst>
          </p:cNvPr>
          <p:cNvSpPr/>
          <p:nvPr/>
        </p:nvSpPr>
        <p:spPr>
          <a:xfrm>
            <a:off x="8863298" y="2227534"/>
            <a:ext cx="197708" cy="172967"/>
          </a:xfrm>
          <a:prstGeom prst="star5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5-Point Star 31">
            <a:extLst>
              <a:ext uri="{FF2B5EF4-FFF2-40B4-BE49-F238E27FC236}">
                <a16:creationId xmlns:a16="http://schemas.microsoft.com/office/drawing/2014/main" xmlns="" id="{E0E2EBAB-F832-214C-9213-64ED2081FD08}"/>
              </a:ext>
            </a:extLst>
          </p:cNvPr>
          <p:cNvSpPr/>
          <p:nvPr/>
        </p:nvSpPr>
        <p:spPr>
          <a:xfrm>
            <a:off x="9341707" y="2368422"/>
            <a:ext cx="197708" cy="172967"/>
          </a:xfrm>
          <a:prstGeom prst="star5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5-Point Star 32">
            <a:extLst>
              <a:ext uri="{FF2B5EF4-FFF2-40B4-BE49-F238E27FC236}">
                <a16:creationId xmlns:a16="http://schemas.microsoft.com/office/drawing/2014/main" xmlns="" id="{F564446A-94E2-C342-B0AB-BEA3528B29C6}"/>
              </a:ext>
            </a:extLst>
          </p:cNvPr>
          <p:cNvSpPr/>
          <p:nvPr/>
        </p:nvSpPr>
        <p:spPr>
          <a:xfrm>
            <a:off x="9032790" y="2548683"/>
            <a:ext cx="197708" cy="172967"/>
          </a:xfrm>
          <a:prstGeom prst="star5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5-Point Star 34">
            <a:extLst>
              <a:ext uri="{FF2B5EF4-FFF2-40B4-BE49-F238E27FC236}">
                <a16:creationId xmlns:a16="http://schemas.microsoft.com/office/drawing/2014/main" xmlns="" id="{2E4A93C4-177B-8847-8864-2E9182A33BAC}"/>
              </a:ext>
            </a:extLst>
          </p:cNvPr>
          <p:cNvSpPr/>
          <p:nvPr/>
        </p:nvSpPr>
        <p:spPr>
          <a:xfrm>
            <a:off x="9444682" y="2806695"/>
            <a:ext cx="197708" cy="172967"/>
          </a:xfrm>
          <a:prstGeom prst="star5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5-Point Star 36">
            <a:extLst>
              <a:ext uri="{FF2B5EF4-FFF2-40B4-BE49-F238E27FC236}">
                <a16:creationId xmlns:a16="http://schemas.microsoft.com/office/drawing/2014/main" xmlns="" id="{1617EB6C-B72B-D541-98F0-546A94669D3D}"/>
              </a:ext>
            </a:extLst>
          </p:cNvPr>
          <p:cNvSpPr/>
          <p:nvPr/>
        </p:nvSpPr>
        <p:spPr>
          <a:xfrm>
            <a:off x="8665590" y="2947911"/>
            <a:ext cx="197708" cy="172967"/>
          </a:xfrm>
          <a:prstGeom prst="star5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5-Point Star 38">
            <a:extLst>
              <a:ext uri="{FF2B5EF4-FFF2-40B4-BE49-F238E27FC236}">
                <a16:creationId xmlns:a16="http://schemas.microsoft.com/office/drawing/2014/main" xmlns="" id="{0DA264A9-56B8-B24F-9A25-79038B122FB9}"/>
              </a:ext>
            </a:extLst>
          </p:cNvPr>
          <p:cNvSpPr/>
          <p:nvPr/>
        </p:nvSpPr>
        <p:spPr>
          <a:xfrm>
            <a:off x="8177190" y="2947911"/>
            <a:ext cx="197708" cy="172967"/>
          </a:xfrm>
          <a:prstGeom prst="star5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5-Point Star 40">
            <a:extLst>
              <a:ext uri="{FF2B5EF4-FFF2-40B4-BE49-F238E27FC236}">
                <a16:creationId xmlns:a16="http://schemas.microsoft.com/office/drawing/2014/main" xmlns="" id="{0147FBB4-0C47-D344-ADCD-F040AA563292}"/>
              </a:ext>
            </a:extLst>
          </p:cNvPr>
          <p:cNvSpPr/>
          <p:nvPr/>
        </p:nvSpPr>
        <p:spPr>
          <a:xfrm>
            <a:off x="8177190" y="3391356"/>
            <a:ext cx="197708" cy="172967"/>
          </a:xfrm>
          <a:prstGeom prst="star5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5-Point Star 42">
            <a:extLst>
              <a:ext uri="{FF2B5EF4-FFF2-40B4-BE49-F238E27FC236}">
                <a16:creationId xmlns:a16="http://schemas.microsoft.com/office/drawing/2014/main" xmlns="" id="{A8F24D6E-7F10-984B-88AD-134ABD9B1311}"/>
              </a:ext>
            </a:extLst>
          </p:cNvPr>
          <p:cNvSpPr/>
          <p:nvPr/>
        </p:nvSpPr>
        <p:spPr>
          <a:xfrm>
            <a:off x="8620283" y="3425229"/>
            <a:ext cx="197708" cy="172967"/>
          </a:xfrm>
          <a:prstGeom prst="star5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5-Point Star 43">
            <a:extLst>
              <a:ext uri="{FF2B5EF4-FFF2-40B4-BE49-F238E27FC236}">
                <a16:creationId xmlns:a16="http://schemas.microsoft.com/office/drawing/2014/main" xmlns="" id="{A57531C5-87E0-DC4B-918A-7509C96A8AA4}"/>
              </a:ext>
            </a:extLst>
          </p:cNvPr>
          <p:cNvSpPr/>
          <p:nvPr/>
        </p:nvSpPr>
        <p:spPr>
          <a:xfrm>
            <a:off x="8665590" y="3801803"/>
            <a:ext cx="197708" cy="172967"/>
          </a:xfrm>
          <a:prstGeom prst="star5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5-Point Star 44">
            <a:extLst>
              <a:ext uri="{FF2B5EF4-FFF2-40B4-BE49-F238E27FC236}">
                <a16:creationId xmlns:a16="http://schemas.microsoft.com/office/drawing/2014/main" xmlns="" id="{7CD32762-5C76-4D4D-993E-FA0F7FFD3D8D}"/>
              </a:ext>
            </a:extLst>
          </p:cNvPr>
          <p:cNvSpPr/>
          <p:nvPr/>
        </p:nvSpPr>
        <p:spPr>
          <a:xfrm>
            <a:off x="8317234" y="4388257"/>
            <a:ext cx="197708" cy="172967"/>
          </a:xfrm>
          <a:prstGeom prst="star5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5-Point Star 45">
            <a:extLst>
              <a:ext uri="{FF2B5EF4-FFF2-40B4-BE49-F238E27FC236}">
                <a16:creationId xmlns:a16="http://schemas.microsoft.com/office/drawing/2014/main" xmlns="" id="{9D3B9BC2-334E-6247-AA11-6F82FA582523}"/>
              </a:ext>
            </a:extLst>
          </p:cNvPr>
          <p:cNvSpPr/>
          <p:nvPr/>
        </p:nvSpPr>
        <p:spPr>
          <a:xfrm>
            <a:off x="8570856" y="4873969"/>
            <a:ext cx="197708" cy="172967"/>
          </a:xfrm>
          <a:prstGeom prst="star5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5-Point Star 47">
            <a:extLst>
              <a:ext uri="{FF2B5EF4-FFF2-40B4-BE49-F238E27FC236}">
                <a16:creationId xmlns:a16="http://schemas.microsoft.com/office/drawing/2014/main" xmlns="" id="{6362C273-62A5-4C4A-9641-0426469085B8}"/>
              </a:ext>
            </a:extLst>
          </p:cNvPr>
          <p:cNvSpPr/>
          <p:nvPr/>
        </p:nvSpPr>
        <p:spPr>
          <a:xfrm>
            <a:off x="8057742" y="5351287"/>
            <a:ext cx="197708" cy="172967"/>
          </a:xfrm>
          <a:prstGeom prst="star5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5-Point Star 49">
            <a:extLst>
              <a:ext uri="{FF2B5EF4-FFF2-40B4-BE49-F238E27FC236}">
                <a16:creationId xmlns:a16="http://schemas.microsoft.com/office/drawing/2014/main" xmlns="" id="{A258CCA5-EC79-B54C-A508-58A5566B37E8}"/>
              </a:ext>
            </a:extLst>
          </p:cNvPr>
          <p:cNvSpPr/>
          <p:nvPr/>
        </p:nvSpPr>
        <p:spPr>
          <a:xfrm>
            <a:off x="7591168" y="5264803"/>
            <a:ext cx="197708" cy="172967"/>
          </a:xfrm>
          <a:prstGeom prst="star5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5-Point Star 51">
            <a:extLst>
              <a:ext uri="{FF2B5EF4-FFF2-40B4-BE49-F238E27FC236}">
                <a16:creationId xmlns:a16="http://schemas.microsoft.com/office/drawing/2014/main" xmlns="" id="{F68124AB-5047-924C-81E5-ED28BCA051B4}"/>
              </a:ext>
            </a:extLst>
          </p:cNvPr>
          <p:cNvSpPr/>
          <p:nvPr/>
        </p:nvSpPr>
        <p:spPr>
          <a:xfrm>
            <a:off x="7642695" y="4826531"/>
            <a:ext cx="197708" cy="172967"/>
          </a:xfrm>
          <a:prstGeom prst="star5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573853" y="3938285"/>
            <a:ext cx="33832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And how should we test this?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468809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39E3965E-AC41-4711-9D10-E25ABB132D8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xmlns="" id="{1F5DC8C3-BA5F-4EED-BB9A-A14272BD82A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xmlns="" id="{B4D0E555-16F6-44D0-BF56-AF5FF5BDE9D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8117041D-1A7B-4ECA-AB68-3CFDB6726B8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6220" y="0"/>
            <a:ext cx="4641314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4A4E00E9-17DA-FC4E-B010-DDD15B4CB5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869" y="640080"/>
            <a:ext cx="3659246" cy="286269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100" dirty="0">
                <a:solidFill>
                  <a:srgbClr val="FFFFFF"/>
                </a:solidFill>
              </a:rPr>
              <a:t>Can we use Weather Station climate data to calculate GDDs?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xmlns="" id="{ABCD2462-4C1E-401A-AC2D-F799A138B24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3852" y="3663649"/>
            <a:ext cx="3383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2444FDDB-AB0B-2545-BE41-861B046A2C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20513" y="1414800"/>
            <a:ext cx="6986068" cy="4497697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FEB340CF-43A9-2043-B6FD-301C24BB4C23}"/>
              </a:ext>
            </a:extLst>
          </p:cNvPr>
          <p:cNvSpPr/>
          <p:nvPr/>
        </p:nvSpPr>
        <p:spPr>
          <a:xfrm>
            <a:off x="8575589" y="1414800"/>
            <a:ext cx="3330992" cy="44976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263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A8E9C91B-7EAD-4562-AB0E-DFB9663AECE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xmlns="" id="{652BD35A-BC99-4831-A358-06E2CEB9669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B76E24C1-2968-40DC-A36E-F6B85F0F075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2732" y="521208"/>
            <a:ext cx="11146536" cy="5815584"/>
          </a:xfrm>
          <a:prstGeom prst="rect">
            <a:avLst/>
          </a:prstGeom>
          <a:solidFill>
            <a:srgbClr val="FFFFFF"/>
          </a:solidFill>
          <a:ln w="698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172E0D9A-DED2-B44B-92D6-39FDC987BD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0772" y="304261"/>
            <a:ext cx="6391345" cy="6317626"/>
          </a:xfrm>
          <a:prstGeom prst="rect">
            <a:avLst/>
          </a:prstGeom>
        </p:spPr>
      </p:pic>
      <p:sp>
        <p:nvSpPr>
          <p:cNvPr id="2" name="Right Triangle 1"/>
          <p:cNvSpPr/>
          <p:nvPr/>
        </p:nvSpPr>
        <p:spPr>
          <a:xfrm rot="5400000">
            <a:off x="3645291" y="174678"/>
            <a:ext cx="5043690" cy="5736752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7442019" y="1898543"/>
            <a:ext cx="1593493" cy="260371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Diagonal Stripe 5"/>
          <p:cNvSpPr/>
          <p:nvPr/>
        </p:nvSpPr>
        <p:spPr>
          <a:xfrm rot="8951131">
            <a:off x="2856893" y="3948219"/>
            <a:ext cx="3534416" cy="905723"/>
          </a:xfrm>
          <a:prstGeom prst="diagStrip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155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grpId="2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anim calcmode="lin" valueType="num">
                                      <p:cBhvr additive="base">
                                        <p:cTn id="6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1" animBg="1"/>
      <p:bldP spid="3" grpId="2" build="p" animBg="1"/>
      <p:bldP spid="6" grpId="0" animBg="1"/>
    </p:bldLst>
  </p:timing>
</p:sld>
</file>

<file path=ppt/theme/theme1.xml><?xml version="1.0" encoding="utf-8"?>
<a:theme xmlns:a="http://schemas.openxmlformats.org/drawingml/2006/main" name="RetrospectVTI">
  <a:themeElements>
    <a:clrScheme name="">
      <a:dk1>
        <a:srgbClr val="000000"/>
      </a:dk1>
      <a:lt1>
        <a:srgbClr val="FFFFFF"/>
      </a:lt1>
      <a:dk2>
        <a:srgbClr val="313C22"/>
      </a:dk2>
      <a:lt2>
        <a:srgbClr val="E8E2E5"/>
      </a:lt2>
      <a:accent1>
        <a:srgbClr val="46B386"/>
      </a:accent1>
      <a:accent2>
        <a:srgbClr val="3BB14E"/>
      </a:accent2>
      <a:accent3>
        <a:srgbClr val="62B447"/>
      </a:accent3>
      <a:accent4>
        <a:srgbClr val="87AE3A"/>
      </a:accent4>
      <a:accent5>
        <a:srgbClr val="ABA343"/>
      </a:accent5>
      <a:accent6>
        <a:srgbClr val="B1763B"/>
      </a:accent6>
      <a:hlink>
        <a:srgbClr val="80872D"/>
      </a:hlink>
      <a:folHlink>
        <a:srgbClr val="82828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</TotalTime>
  <Words>345</Words>
  <Application>Microsoft Macintosh PowerPoint</Application>
  <PresentationFormat>Widescreen</PresentationFormat>
  <Paragraphs>73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Calibri</vt:lpstr>
      <vt:lpstr>Calibri Light</vt:lpstr>
      <vt:lpstr>Mangal</vt:lpstr>
      <vt:lpstr>Arial</vt:lpstr>
      <vt:lpstr>RetrospectVTI</vt:lpstr>
      <vt:lpstr>PowerPoint Presentation</vt:lpstr>
      <vt:lpstr>DEFINITIONS:</vt:lpstr>
      <vt:lpstr>PowerPoint Presentation</vt:lpstr>
      <vt:lpstr>Frost tolerance </vt:lpstr>
      <vt:lpstr>Growing Degree Days (GDDs)</vt:lpstr>
      <vt:lpstr>PowerPoint Presentation</vt:lpstr>
      <vt:lpstr>PowerPoint Presentation</vt:lpstr>
      <vt:lpstr>Can we use Weather Station climate data to calculate GDDs?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Chamberlain, Catherine</dc:creator>
  <cp:lastModifiedBy>Chamberlain, Catherine</cp:lastModifiedBy>
  <cp:revision>11</cp:revision>
  <dcterms:created xsi:type="dcterms:W3CDTF">2019-07-24T19:28:36Z</dcterms:created>
  <dcterms:modified xsi:type="dcterms:W3CDTF">2019-07-25T13:01:55Z</dcterms:modified>
</cp:coreProperties>
</file>